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7" r:id="rId15"/>
    <p:sldId id="278" r:id="rId16"/>
    <p:sldId id="279" r:id="rId17"/>
    <p:sldId id="280" r:id="rId18"/>
    <p:sldId id="281" r:id="rId19"/>
    <p:sldId id="282" r:id="rId20"/>
    <p:sldId id="284" r:id="rId21"/>
    <p:sldId id="285" r:id="rId22"/>
    <p:sldId id="283" r:id="rId23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7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18" Type="http://schemas.openxmlformats.org/officeDocument/2006/relationships/hyperlink" Target="https://help.trikset.com/" TargetMode="External"/><Relationship Id="rId3" Type="http://schemas.openxmlformats.org/officeDocument/2006/relationships/slideLayout" Target="../slideLayouts/slideLayout27.xml"/><Relationship Id="rId21" Type="http://schemas.openxmlformats.org/officeDocument/2006/relationships/hyperlink" Target="https://trikset.com/" TargetMode="Externa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hyperlink" Target="mailto:support@trikset.com" TargetMode="Externa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12;p11"/>
          <p:cNvPicPr/>
          <p:nvPr/>
        </p:nvPicPr>
        <p:blipFill>
          <a:blip r:embed="rId14"/>
          <a:srcRect l="6973" t="36979" r="7355" b="36972"/>
          <a:stretch/>
        </p:blipFill>
        <p:spPr>
          <a:xfrm>
            <a:off x="9945360" y="396000"/>
            <a:ext cx="1780560" cy="538560"/>
          </a:xfrm>
          <a:prstGeom prst="rect">
            <a:avLst/>
          </a:prstGeom>
          <a:ln>
            <a:noFill/>
          </a:ln>
        </p:spPr>
      </p:pic>
      <p:sp>
        <p:nvSpPr>
          <p:cNvPr id="10" name="CustomShape 1"/>
          <p:cNvSpPr/>
          <p:nvPr/>
        </p:nvSpPr>
        <p:spPr>
          <a:xfrm>
            <a:off x="1581120" y="6314760"/>
            <a:ext cx="24274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5"/>
              </a:rPr>
              <a:t>Creative Commons BY-NC-SA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" name="CustomShape 2"/>
          <p:cNvSpPr/>
          <p:nvPr/>
        </p:nvSpPr>
        <p:spPr>
          <a:xfrm>
            <a:off x="4162320" y="6314760"/>
            <a:ext cx="391320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ООО «КиберТех»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Санкт-Петербург, 2020</a:t>
            </a:r>
            <a:endParaRPr lang="ru-RU" sz="1200" b="0" strike="noStrike" spc="-1">
              <a:latin typeface="Arial"/>
            </a:endParaRPr>
          </a:p>
        </p:txBody>
      </p:sp>
      <p:pic>
        <p:nvPicPr>
          <p:cNvPr id="3" name="Google Shape;15;p11"/>
          <p:cNvPicPr/>
          <p:nvPr/>
        </p:nvPicPr>
        <p:blipFill>
          <a:blip r:embed="rId16"/>
          <a:stretch/>
        </p:blipFill>
        <p:spPr>
          <a:xfrm>
            <a:off x="828720" y="6434280"/>
            <a:ext cx="738000" cy="257400"/>
          </a:xfrm>
          <a:prstGeom prst="rect">
            <a:avLst/>
          </a:prstGeom>
          <a:ln>
            <a:noFill/>
          </a:ln>
        </p:spPr>
      </p:pic>
      <p:sp>
        <p:nvSpPr>
          <p:cNvPr id="4" name="CustomShape 3"/>
          <p:cNvSpPr/>
          <p:nvPr/>
        </p:nvSpPr>
        <p:spPr>
          <a:xfrm>
            <a:off x="1971720" y="1646640"/>
            <a:ext cx="8264520" cy="172656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Google Shape;20;p12"/>
          <p:cNvPicPr/>
          <p:nvPr/>
        </p:nvPicPr>
        <p:blipFill>
          <a:blip r:embed="rId17"/>
          <a:srcRect l="3021" t="11552" r="3074" b="11236"/>
          <a:stretch/>
        </p:blipFill>
        <p:spPr>
          <a:xfrm>
            <a:off x="838080" y="480960"/>
            <a:ext cx="2926080" cy="560160"/>
          </a:xfrm>
          <a:prstGeom prst="rect">
            <a:avLst/>
          </a:prstGeom>
          <a:ln>
            <a:noFill/>
          </a:ln>
        </p:spPr>
      </p:pic>
      <p:pic>
        <p:nvPicPr>
          <p:cNvPr id="6" name="Google Shape;21;p12"/>
          <p:cNvPicPr/>
          <p:nvPr/>
        </p:nvPicPr>
        <p:blipFill>
          <a:blip r:embed="rId18"/>
          <a:stretch/>
        </p:blipFill>
        <p:spPr>
          <a:xfrm>
            <a:off x="4533840" y="3158280"/>
            <a:ext cx="3122640" cy="3122640"/>
          </a:xfrm>
          <a:prstGeom prst="rect">
            <a:avLst/>
          </a:prstGeom>
          <a:ln>
            <a:noFill/>
          </a:ln>
        </p:spPr>
      </p:pic>
      <p:sp>
        <p:nvSpPr>
          <p:cNvPr id="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12;p11"/>
          <p:cNvPicPr/>
          <p:nvPr/>
        </p:nvPicPr>
        <p:blipFill>
          <a:blip r:embed="rId14"/>
          <a:srcRect l="6973" t="36979" r="7355" b="36972"/>
          <a:stretch/>
        </p:blipFill>
        <p:spPr>
          <a:xfrm>
            <a:off x="9945360" y="396000"/>
            <a:ext cx="1780560" cy="53856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1581120" y="6314760"/>
            <a:ext cx="24274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5"/>
              </a:rPr>
              <a:t>Creative Commons BY-NC-SA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4162320" y="6314760"/>
            <a:ext cx="391320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ООО «КиберТех»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Санкт-Петербург, 2020</a:t>
            </a:r>
            <a:endParaRPr lang="ru-RU" sz="1200" b="0" strike="noStrike" spc="-1">
              <a:latin typeface="Arial"/>
            </a:endParaRPr>
          </a:p>
        </p:txBody>
      </p:sp>
      <p:pic>
        <p:nvPicPr>
          <p:cNvPr id="48" name="Google Shape;15;p11"/>
          <p:cNvPicPr/>
          <p:nvPr/>
        </p:nvPicPr>
        <p:blipFill>
          <a:blip r:embed="rId16"/>
          <a:stretch/>
        </p:blipFill>
        <p:spPr>
          <a:xfrm>
            <a:off x="828720" y="6434280"/>
            <a:ext cx="738000" cy="257400"/>
          </a:xfrm>
          <a:prstGeom prst="rect">
            <a:avLst/>
          </a:prstGeom>
          <a:ln>
            <a:noFill/>
          </a:ln>
        </p:spPr>
      </p:pic>
      <p:sp>
        <p:nvSpPr>
          <p:cNvPr id="49" name="CustomShape 3"/>
          <p:cNvSpPr/>
          <p:nvPr/>
        </p:nvSpPr>
        <p:spPr>
          <a:xfrm>
            <a:off x="838080" y="360000"/>
            <a:ext cx="8801280" cy="61056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12;p11"/>
          <p:cNvPicPr/>
          <p:nvPr/>
        </p:nvPicPr>
        <p:blipFill>
          <a:blip r:embed="rId14"/>
          <a:srcRect l="6973" t="36979" r="7355" b="36972"/>
          <a:stretch/>
        </p:blipFill>
        <p:spPr>
          <a:xfrm>
            <a:off x="9945360" y="396000"/>
            <a:ext cx="1780560" cy="538560"/>
          </a:xfrm>
          <a:prstGeom prst="rect">
            <a:avLst/>
          </a:prstGeom>
          <a:ln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1581120" y="6314760"/>
            <a:ext cx="24274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5"/>
              </a:rPr>
              <a:t>Creative Commons BY-NC-SA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4162320" y="6314760"/>
            <a:ext cx="391320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ООО «КиберТех»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Санкт-Петербург, 2020</a:t>
            </a:r>
            <a:endParaRPr lang="ru-RU" sz="1200" b="0" strike="noStrike" spc="-1">
              <a:latin typeface="Arial"/>
            </a:endParaRPr>
          </a:p>
        </p:txBody>
      </p:sp>
      <p:pic>
        <p:nvPicPr>
          <p:cNvPr id="91" name="Google Shape;15;p11"/>
          <p:cNvPicPr/>
          <p:nvPr/>
        </p:nvPicPr>
        <p:blipFill>
          <a:blip r:embed="rId16"/>
          <a:stretch/>
        </p:blipFill>
        <p:spPr>
          <a:xfrm>
            <a:off x="828720" y="6434280"/>
            <a:ext cx="738000" cy="25740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838080" y="360000"/>
            <a:ext cx="8801280" cy="61056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4"/>
          <p:cNvSpPr/>
          <p:nvPr/>
        </p:nvSpPr>
        <p:spPr>
          <a:xfrm>
            <a:off x="4785840" y="1648440"/>
            <a:ext cx="6031440" cy="252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Calibri"/>
              </a:rPr>
              <a:t>Поддержка ТРИК: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7"/>
              </a:rPr>
              <a:t>support@trikset.com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Calibri"/>
              </a:rPr>
              <a:t>Справочный центр ТРИК: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8"/>
              </a:rPr>
              <a:t>help.trikset.com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94" name="CustomShape 5"/>
          <p:cNvSpPr/>
          <p:nvPr/>
        </p:nvSpPr>
        <p:spPr>
          <a:xfrm flipH="1">
            <a:off x="836640" y="322560"/>
            <a:ext cx="880164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Информация и контакты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95" name="Google Shape;33;p14"/>
          <p:cNvPicPr/>
          <p:nvPr/>
        </p:nvPicPr>
        <p:blipFill>
          <a:blip r:embed="rId19"/>
          <a:stretch/>
        </p:blipFill>
        <p:spPr>
          <a:xfrm>
            <a:off x="375480" y="2214720"/>
            <a:ext cx="3591360" cy="3591360"/>
          </a:xfrm>
          <a:prstGeom prst="rect">
            <a:avLst/>
          </a:prstGeom>
          <a:ln>
            <a:noFill/>
          </a:ln>
        </p:spPr>
      </p:pic>
      <p:pic>
        <p:nvPicPr>
          <p:cNvPr id="96" name="Google Shape;34;p14"/>
          <p:cNvPicPr/>
          <p:nvPr/>
        </p:nvPicPr>
        <p:blipFill>
          <a:blip r:embed="rId20"/>
          <a:stretch/>
        </p:blipFill>
        <p:spPr>
          <a:xfrm>
            <a:off x="4814280" y="5054040"/>
            <a:ext cx="2579760" cy="398520"/>
          </a:xfrm>
          <a:prstGeom prst="rect">
            <a:avLst/>
          </a:prstGeom>
          <a:ln>
            <a:noFill/>
          </a:ln>
        </p:spPr>
      </p:pic>
      <p:sp>
        <p:nvSpPr>
          <p:cNvPr id="97" name="CustomShape 6"/>
          <p:cNvSpPr/>
          <p:nvPr/>
        </p:nvSpPr>
        <p:spPr>
          <a:xfrm>
            <a:off x="7485120" y="5025960"/>
            <a:ext cx="100404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Calibri"/>
              </a:rPr>
              <a:t>trikset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98" name="CustomShape 7"/>
          <p:cNvSpPr/>
          <p:nvPr/>
        </p:nvSpPr>
        <p:spPr>
          <a:xfrm>
            <a:off x="965520" y="1581120"/>
            <a:ext cx="256212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21"/>
              </a:rPr>
              <a:t>trikset.com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99" name="PlaceHolder 8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00" name="PlaceHolder 9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1963080" y="2338896"/>
            <a:ext cx="8264520" cy="87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strike="noStrike" spc="-1" dirty="0">
                <a:solidFill>
                  <a:srgbClr val="99CC00"/>
                </a:solidFill>
                <a:latin typeface="Verdana"/>
                <a:ea typeface="Verdana"/>
              </a:rPr>
              <a:t>Массивы. Движение по траектории.</a:t>
            </a:r>
            <a:endParaRPr lang="ru-RU" sz="4800" b="0" strike="noStrike" spc="-1" dirty="0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54550A7-7E02-4670-9C9A-8B188AD087AC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89D27890-1D6D-467C-97DE-07A6F0A10FBE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10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818280" y="1328400"/>
            <a:ext cx="7471440" cy="15245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spc="-1" dirty="0">
                <a:solidFill>
                  <a:srgbClr val="333333"/>
                </a:solidFill>
                <a:latin typeface="Calibri"/>
                <a:ea typeface="Calibri"/>
              </a:rPr>
              <a:t>Даны</a:t>
            </a: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 подпрограммы </a:t>
            </a:r>
            <a:r>
              <a:rPr lang="ru-RU" sz="2400" b="1" strike="noStrike" spc="-1" dirty="0">
                <a:solidFill>
                  <a:srgbClr val="333333"/>
                </a:solidFill>
                <a:latin typeface="Calibri"/>
                <a:ea typeface="Calibri"/>
              </a:rPr>
              <a:t>Вперед</a:t>
            </a: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, </a:t>
            </a:r>
            <a:r>
              <a:rPr lang="ru-RU" sz="2400" b="1" strike="noStrike" spc="-1" dirty="0">
                <a:solidFill>
                  <a:srgbClr val="333333"/>
                </a:solidFill>
                <a:latin typeface="Calibri"/>
                <a:ea typeface="Calibri"/>
              </a:rPr>
              <a:t>Направо</a:t>
            </a: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, </a:t>
            </a:r>
            <a:r>
              <a:rPr lang="ru-RU" sz="2400" b="1" strike="noStrike" spc="-1" dirty="0">
                <a:solidFill>
                  <a:srgbClr val="333333"/>
                </a:solidFill>
                <a:latin typeface="Calibri"/>
                <a:ea typeface="Calibri"/>
              </a:rPr>
              <a:t>Налево</a:t>
            </a: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.  Закодируйте их следующим образом: 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вперед - 3, направо - 1, налево - 2. 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225" name="CustomShape 4"/>
          <p:cNvSpPr/>
          <p:nvPr/>
        </p:nvSpPr>
        <p:spPr>
          <a:xfrm>
            <a:off x="792000" y="3212976"/>
            <a:ext cx="5425200" cy="199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Реализация в  TRIK </a:t>
            </a:r>
            <a:r>
              <a:rPr lang="ru-RU" sz="26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Studio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Объявите переменные:</a:t>
            </a:r>
            <a:br>
              <a:rPr dirty="0"/>
            </a:br>
            <a:r>
              <a:rPr lang="ru-RU" sz="26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move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пустой массив траектории;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i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</a:t>
            </a:r>
            <a:r>
              <a:rPr lang="ru-RU" sz="26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индекс элемента в массиве.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endParaRPr lang="ru-RU" sz="2600" b="0" strike="noStrike" spc="-1" dirty="0">
              <a:latin typeface="Arial"/>
            </a:endParaRPr>
          </a:p>
        </p:txBody>
      </p:sp>
      <p:pic>
        <p:nvPicPr>
          <p:cNvPr id="226" name="Рисунок 225"/>
          <p:cNvPicPr/>
          <p:nvPr/>
        </p:nvPicPr>
        <p:blipFill>
          <a:blip r:embed="rId2"/>
          <a:stretch/>
        </p:blipFill>
        <p:spPr>
          <a:xfrm>
            <a:off x="7248128" y="1898304"/>
            <a:ext cx="3913560" cy="33325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05FC9BC-BA99-4C77-997D-A917A68B0065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11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28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29" name="CustomShape 3"/>
          <p:cNvSpPr/>
          <p:nvPr/>
        </p:nvSpPr>
        <p:spPr>
          <a:xfrm>
            <a:off x="767408" y="1126640"/>
            <a:ext cx="10513800" cy="86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6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Напишите или загрузите алгоритм езды по правилу правой руки:</a:t>
            </a:r>
            <a:endParaRPr lang="ru-RU" sz="2600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A23975-06A0-4F33-B797-C9EA153CC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92" y="1747225"/>
            <a:ext cx="11837016" cy="460929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Рисунок 234"/>
          <p:cNvPicPr/>
          <p:nvPr/>
        </p:nvPicPr>
        <p:blipFill>
          <a:blip r:embed="rId2"/>
          <a:stretch/>
        </p:blipFill>
        <p:spPr>
          <a:xfrm>
            <a:off x="4562142" y="3401678"/>
            <a:ext cx="7207240" cy="25338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6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C72E47B9-4ADB-4A55-8476-BC32479995B5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12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864000" y="1152000"/>
            <a:ext cx="10296000" cy="20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В начале программы задайте массив и индекс элемента в массиве.</a:t>
            </a:r>
            <a:endParaRPr lang="ru-RU" sz="2600" b="0" strike="noStrike" spc="-1" dirty="0">
              <a:latin typeface="Calibri"/>
            </a:endParaRPr>
          </a:p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Перед каждым элементарным действием добавьте блок «выражение» с присвоением элементу массива соответствующего значения и увеличением индекса: </a:t>
            </a:r>
            <a:endParaRPr lang="ru-RU" sz="2600" b="0" strike="noStrike" spc="-1" dirty="0">
              <a:latin typeface="Calibri"/>
            </a:endParaRPr>
          </a:p>
          <a:p>
            <a:pPr>
              <a:lnSpc>
                <a:spcPct val="115000"/>
              </a:lnSpc>
              <a:spcAft>
                <a:spcPts val="901"/>
              </a:spcAft>
            </a:pPr>
            <a:endParaRPr lang="ru-RU" sz="2600" b="0" strike="noStrike" spc="-1" dirty="0">
              <a:latin typeface="Calibri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/>
          <a:stretch/>
        </p:blipFill>
        <p:spPr>
          <a:xfrm>
            <a:off x="864000" y="3415479"/>
            <a:ext cx="3162240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6BE145CE-0B12-4D4C-A5F0-5724CA391E22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13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42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243" name="Google Shape;212;p32"/>
          <p:cNvPicPr/>
          <p:nvPr/>
        </p:nvPicPr>
        <p:blipFill>
          <a:blip r:embed="rId2"/>
          <a:stretch/>
        </p:blipFill>
        <p:spPr>
          <a:xfrm>
            <a:off x="7040700" y="2937363"/>
            <a:ext cx="4223880" cy="286740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  <p:sp>
        <p:nvSpPr>
          <p:cNvPr id="244" name="CustomShape 3"/>
          <p:cNvSpPr/>
          <p:nvPr/>
        </p:nvSpPr>
        <p:spPr>
          <a:xfrm>
            <a:off x="6695280" y="1569658"/>
            <a:ext cx="4914720" cy="91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 выходе из лабиринта нарисуйте черный прямоугольник :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838080" y="990360"/>
            <a:ext cx="5857200" cy="152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Добавьте на порт А5 датчик освещенности.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Датчики разместите в границах тележки, иначе они будут «цепляться» за стенки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246" name="Рисунок 245"/>
          <p:cNvPicPr/>
          <p:nvPr/>
        </p:nvPicPr>
        <p:blipFill>
          <a:blip r:embed="rId3"/>
          <a:stretch/>
        </p:blipFill>
        <p:spPr>
          <a:xfrm>
            <a:off x="2160000" y="3371876"/>
            <a:ext cx="2351824" cy="188101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Рисунок 246"/>
          <p:cNvPicPr/>
          <p:nvPr/>
        </p:nvPicPr>
        <p:blipFill>
          <a:blip r:embed="rId2"/>
          <a:stretch/>
        </p:blipFill>
        <p:spPr>
          <a:xfrm>
            <a:off x="6461269" y="2632304"/>
            <a:ext cx="4467960" cy="367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8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D68BA75D-E640-4925-8405-02C987A853DA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14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6384032" y="1648440"/>
            <a:ext cx="4306680" cy="9034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Условие выхода из лабиринта через блок «Условие»: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7344000" y="1152000"/>
            <a:ext cx="4410000" cy="91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5"/>
          <p:cNvSpPr/>
          <p:nvPr/>
        </p:nvSpPr>
        <p:spPr>
          <a:xfrm>
            <a:off x="838080" y="975440"/>
            <a:ext cx="10370488" cy="59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В начало цикла добавьте условие выхода по датчику освещенности. 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253" name="CustomShape 6"/>
          <p:cNvSpPr/>
          <p:nvPr/>
        </p:nvSpPr>
        <p:spPr>
          <a:xfrm>
            <a:off x="834661" y="1683380"/>
            <a:ext cx="4747297" cy="145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Рекомендуется использовать цикл с  предусловием: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254" name="Рисунок 253"/>
          <p:cNvPicPr/>
          <p:nvPr/>
        </p:nvPicPr>
        <p:blipFill>
          <a:blip r:embed="rId3"/>
          <a:stretch/>
        </p:blipFill>
        <p:spPr>
          <a:xfrm>
            <a:off x="896357" y="2639941"/>
            <a:ext cx="5019480" cy="3342960"/>
          </a:xfrm>
          <a:prstGeom prst="rect">
            <a:avLst/>
          </a:prstGeom>
          <a:ln>
            <a:solidFill>
              <a:srgbClr val="3465A4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D1DB84CB-6366-456C-9F53-87537A4D2999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15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56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57" name="CustomShape 3"/>
          <p:cNvSpPr/>
          <p:nvPr/>
        </p:nvSpPr>
        <p:spPr>
          <a:xfrm>
            <a:off x="864000" y="1080000"/>
            <a:ext cx="10513800" cy="132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После выхода из цикла, остановите моторы и  выведите массив траектории на экран при помощи подпрограммы, написанной ранее.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258" name="Рисунок 257"/>
          <p:cNvPicPr/>
          <p:nvPr/>
        </p:nvPicPr>
        <p:blipFill>
          <a:blip r:embed="rId2"/>
          <a:stretch/>
        </p:blipFill>
        <p:spPr>
          <a:xfrm>
            <a:off x="1775520" y="2420888"/>
            <a:ext cx="8116400" cy="347235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67A716DD-0C67-41D2-B6CE-FCDF3FA2706D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16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60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61" name="CustomShape 3"/>
          <p:cNvSpPr/>
          <p:nvPr/>
        </p:nvSpPr>
        <p:spPr>
          <a:xfrm>
            <a:off x="816076" y="1211029"/>
            <a:ext cx="10513800" cy="59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Arial"/>
              </a:rPr>
              <a:t>Подпрограмма</a:t>
            </a:r>
            <a:r>
              <a:rPr lang="ru-RU" sz="2300" b="0" strike="noStrike" spc="-1" dirty="0">
                <a:solidFill>
                  <a:srgbClr val="000000"/>
                </a:solidFill>
                <a:latin typeface="Calibri"/>
                <a:ea typeface="Arial"/>
              </a:rPr>
              <a:t> вывода на экран:</a:t>
            </a:r>
            <a:endParaRPr lang="ru-RU" sz="2300" b="0" strike="noStrike" spc="-1" dirty="0"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2783340" y="5457667"/>
            <a:ext cx="6623280" cy="59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300" b="0" strike="noStrike" spc="-1" dirty="0">
                <a:solidFill>
                  <a:srgbClr val="000000"/>
                </a:solidFill>
                <a:latin typeface="Calibri"/>
                <a:ea typeface="Arial"/>
              </a:rPr>
              <a:t>Не забудьте изменить имя массива на актуальное.</a:t>
            </a:r>
            <a:endParaRPr lang="ru-RU" sz="2300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F173C1B-3795-4CBA-80AB-20788F982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44" y="1894737"/>
            <a:ext cx="11449272" cy="34550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ACA728DC-2023-4A89-B571-4F998ED4374C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17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65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4C64FC-EE16-48FC-BE9C-03486C3F5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991" y="1019231"/>
            <a:ext cx="10006017" cy="529777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ACA728DC-2023-4A89-B571-4F998ED4374C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18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65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5" name="CustomShape 5">
            <a:extLst>
              <a:ext uri="{FF2B5EF4-FFF2-40B4-BE49-F238E27FC236}">
                <a16:creationId xmlns:a16="http://schemas.microsoft.com/office/drawing/2014/main" id="{B5B9459E-86D9-44CB-9A87-524E33F3ADE5}"/>
              </a:ext>
            </a:extLst>
          </p:cNvPr>
          <p:cNvSpPr/>
          <p:nvPr/>
        </p:nvSpPr>
        <p:spPr>
          <a:xfrm>
            <a:off x="262016" y="987120"/>
            <a:ext cx="10874544" cy="18774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000" b="1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Задача для самостоятельного решения:</a:t>
            </a:r>
          </a:p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Реализуйте алгоритм записи траектории при движении по правилу правой руки. </a:t>
            </a:r>
            <a:endParaRPr lang="ru-RU" sz="2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854478-C389-430A-AB20-8482024D56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08" y="1988840"/>
            <a:ext cx="7241244" cy="39603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D973BC-9B16-4253-AEAE-BAA0B2BD7853}"/>
              </a:ext>
            </a:extLst>
          </p:cNvPr>
          <p:cNvSpPr/>
          <p:nvPr/>
        </p:nvSpPr>
        <p:spPr>
          <a:xfrm>
            <a:off x="263352" y="1988840"/>
            <a:ext cx="41044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Условием остановки для робота является «черная метка». После остановки, робот должен развернуться на 180 градусов.</a:t>
            </a:r>
            <a:br>
              <a:rPr lang="ru-RU" sz="2000" spc="-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0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После разворота робот должен убрать из массива траектории части совпадающие с </a:t>
            </a:r>
            <a:r>
              <a:rPr lang="en-US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{1,3,3,2,2,3,3,1}</a:t>
            </a:r>
          </a:p>
          <a:p>
            <a:endParaRPr lang="en-US" sz="20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Робот должен проехать по новой траектории без использования датчиков.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95966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ACA728DC-2023-4A89-B571-4F998ED4374C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19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65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5" name="CustomShape 5">
            <a:extLst>
              <a:ext uri="{FF2B5EF4-FFF2-40B4-BE49-F238E27FC236}">
                <a16:creationId xmlns:a16="http://schemas.microsoft.com/office/drawing/2014/main" id="{B5B9459E-86D9-44CB-9A87-524E33F3ADE5}"/>
              </a:ext>
            </a:extLst>
          </p:cNvPr>
          <p:cNvSpPr/>
          <p:nvPr/>
        </p:nvSpPr>
        <p:spPr>
          <a:xfrm>
            <a:off x="262016" y="987120"/>
            <a:ext cx="10874544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000" spc="-1" dirty="0">
                <a:latin typeface="Calibri" panose="020F0502020204030204" pitchFamily="34" charset="0"/>
                <a:cs typeface="Calibri" panose="020F0502020204030204" pitchFamily="34" charset="0"/>
              </a:rPr>
              <a:t>Проверьте решение задачи также на этой карте.</a:t>
            </a:r>
            <a:endParaRPr lang="ru-RU" sz="2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5FF064F-251C-42ED-A763-B80C952748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824" y="1564176"/>
            <a:ext cx="8352928" cy="477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27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4537C1E-C348-40EA-84D0-88673FCA3A24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1045080" y="1221840"/>
            <a:ext cx="10514160" cy="127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Calibri"/>
              </a:rPr>
              <a:t>Массив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  <a:ea typeface="Calibri"/>
              </a:rPr>
              <a:t> — разновидность объекта, которая предназначена для хранения пронумерованных значений и предлагает дополнительные методы для удобного манипулирования такой коллекцией.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42" name="CustomShape 4"/>
          <p:cNvSpPr/>
          <p:nvPr/>
        </p:nvSpPr>
        <p:spPr>
          <a:xfrm>
            <a:off x="838080" y="1204560"/>
            <a:ext cx="10514160" cy="13989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5"/>
          <p:cNvSpPr/>
          <p:nvPr/>
        </p:nvSpPr>
        <p:spPr>
          <a:xfrm>
            <a:off x="838080" y="2696400"/>
            <a:ext cx="10133280" cy="3466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Они обычно используются для хранения однотипных пронумерованных данных, например, список студентов в группе, их оценки, список товаров, их цена, курсы валют за разные дни, и т.п.</a:t>
            </a:r>
            <a:br>
              <a:rPr dirty="0"/>
            </a:br>
            <a:br>
              <a:rPr dirty="0"/>
            </a:b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Массивы задаются в блоке </a:t>
            </a:r>
            <a:r>
              <a:rPr lang="ru-RU" sz="2000" b="1" strike="noStrike" spc="-1" dirty="0">
                <a:solidFill>
                  <a:srgbClr val="00B050"/>
                </a:solidFill>
                <a:latin typeface="Calibri"/>
                <a:ea typeface="Calibri"/>
              </a:rPr>
              <a:t>«Выражение»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следующим образом: </a:t>
            </a:r>
            <a:endParaRPr lang="ru-RU" sz="2000" b="0" strike="noStrike" spc="-1" dirty="0">
              <a:latin typeface="Arial"/>
            </a:endParaRPr>
          </a:p>
          <a:p>
            <a:pPr marL="457200" indent="-322560">
              <a:lnSpc>
                <a:spcPct val="115000"/>
              </a:lnSpc>
              <a:spcBef>
                <a:spcPts val="901"/>
              </a:spcBef>
              <a:buClr>
                <a:srgbClr val="333333"/>
              </a:buClr>
              <a:buFont typeface="Arial"/>
              <a:buChar char="●"/>
            </a:pPr>
            <a:r>
              <a:rPr lang="ru-RU" sz="20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 = {}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— это пустой массив;  «</a:t>
            </a:r>
            <a:r>
              <a:rPr lang="ru-RU" sz="20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» - имя массива.</a:t>
            </a:r>
            <a:endParaRPr lang="ru-RU" sz="2000" b="0" strike="noStrike" spc="-1" dirty="0">
              <a:latin typeface="Arial"/>
            </a:endParaRPr>
          </a:p>
          <a:p>
            <a:pPr marL="457200" indent="-322560">
              <a:lnSpc>
                <a:spcPct val="115000"/>
              </a:lnSpc>
              <a:buClr>
                <a:srgbClr val="333333"/>
              </a:buClr>
              <a:buFont typeface="Arial"/>
              <a:buChar char="●"/>
            </a:pPr>
            <a:r>
              <a:rPr lang="ru-RU" sz="20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 = {1, 5, 6, 7, 8}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— массив из 5 элементов.</a:t>
            </a:r>
            <a:endParaRPr lang="ru-RU" sz="2000" b="0" strike="noStrike" spc="-1" dirty="0">
              <a:latin typeface="Arial"/>
            </a:endParaRPr>
          </a:p>
          <a:p>
            <a:pPr marL="1080">
              <a:lnSpc>
                <a:spcPct val="115000"/>
              </a:lnSpc>
              <a:spcBef>
                <a:spcPts val="901"/>
              </a:spcBef>
              <a:buClr>
                <a:srgbClr val="000000"/>
              </a:buClr>
              <a:buSzPct val="45000"/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Обращение к элементу массива: </a:t>
            </a:r>
            <a:endParaRPr lang="ru-RU" sz="2000" b="0" strike="noStrike" spc="-1" dirty="0">
              <a:latin typeface="Arial"/>
            </a:endParaRPr>
          </a:p>
          <a:p>
            <a:pPr marL="457200" indent="-322560">
              <a:lnSpc>
                <a:spcPct val="115000"/>
              </a:lnSpc>
              <a:spcBef>
                <a:spcPts val="901"/>
              </a:spcBef>
              <a:buClr>
                <a:srgbClr val="333333"/>
              </a:buClr>
              <a:buFont typeface="Arial"/>
              <a:buChar char="●"/>
            </a:pPr>
            <a:r>
              <a:rPr lang="ru-RU" sz="2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[0] , </a:t>
            </a:r>
            <a:r>
              <a:rPr lang="ru-RU" sz="2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[2], </a:t>
            </a:r>
            <a:r>
              <a:rPr lang="ru-RU" sz="2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[4] — </a:t>
            </a:r>
            <a:r>
              <a:rPr lang="ru-RU" sz="2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[i], где i — это номер элемента в массиве, начиная с 0.</a:t>
            </a: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C0209E4-8B97-4941-A7A7-AC7E27D64EB3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20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9E6BDABA-B6B6-4B01-88F2-2894CB168C07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3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92" name="CustomShape 3"/>
          <p:cNvSpPr/>
          <p:nvPr/>
        </p:nvSpPr>
        <p:spPr>
          <a:xfrm>
            <a:off x="838080" y="1078920"/>
            <a:ext cx="5317560" cy="36164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Задача 1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: 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Реализовать движение в лабиринте по траектории, заданной массивом.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Есть подпрограммы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Вперед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,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Направо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,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Налево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. 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Кодируем их следующим образом: 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Вперед — 3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; 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направо — 1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; 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налево - 2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. 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200" b="0" strike="noStrike" spc="-1" dirty="0">
              <a:latin typeface="Arial"/>
            </a:endParaRPr>
          </a:p>
        </p:txBody>
      </p:sp>
      <p:pic>
        <p:nvPicPr>
          <p:cNvPr id="193" name="Google Shape;128;p22"/>
          <p:cNvPicPr/>
          <p:nvPr/>
        </p:nvPicPr>
        <p:blipFill>
          <a:blip r:embed="rId2"/>
          <a:stretch/>
        </p:blipFill>
        <p:spPr>
          <a:xfrm>
            <a:off x="6869880" y="1840680"/>
            <a:ext cx="4482360" cy="352836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  <p:grpSp>
        <p:nvGrpSpPr>
          <p:cNvPr id="194" name="Group 4"/>
          <p:cNvGrpSpPr/>
          <p:nvPr/>
        </p:nvGrpSpPr>
        <p:grpSpPr>
          <a:xfrm>
            <a:off x="792000" y="4510440"/>
            <a:ext cx="5762160" cy="1536120"/>
            <a:chOff x="792000" y="4510440"/>
            <a:chExt cx="5762160" cy="1536120"/>
          </a:xfrm>
        </p:grpSpPr>
        <p:sp>
          <p:nvSpPr>
            <p:cNvPr id="195" name="CustomShape 5"/>
            <p:cNvSpPr/>
            <p:nvPr/>
          </p:nvSpPr>
          <p:spPr>
            <a:xfrm>
              <a:off x="792000" y="4510440"/>
              <a:ext cx="5762160" cy="1536120"/>
            </a:xfrm>
            <a:prstGeom prst="roundRect">
              <a:avLst>
                <a:gd name="adj" fmla="val 16667"/>
              </a:avLst>
            </a:prstGeom>
            <a:ln>
              <a:round/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96" name="CustomShape 6"/>
            <p:cNvSpPr/>
            <p:nvPr/>
          </p:nvSpPr>
          <p:spPr>
            <a:xfrm>
              <a:off x="864720" y="4976280"/>
              <a:ext cx="5617080" cy="1048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6560" tIns="106560" rIns="106560" bIns="1065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839"/>
                </a:spcAft>
              </a:pPr>
              <a:r>
                <a:rPr lang="ru-RU" sz="2400" b="0" strike="noStrike" spc="-1">
                  <a:solidFill>
                    <a:srgbClr val="333333"/>
                  </a:solidFill>
                  <a:latin typeface="Calibri"/>
                  <a:ea typeface="Montserrat"/>
                </a:rPr>
                <a:t>Пример массива: mas = [3, 1, 3, 3, 2, 3, 3] — вперед, направо, вперед, вперед, налево, вперед, вперед. </a:t>
              </a:r>
              <a:endParaRPr lang="ru-RU" sz="24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981"/>
                </a:spcAft>
              </a:pPr>
              <a:endParaRPr lang="ru-RU" sz="2400" b="0" strike="noStrike" spc="-1"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8E137EA5-7051-4619-835F-30BD3B9EBF49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4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99" name="CustomShape 3"/>
          <p:cNvSpPr/>
          <p:nvPr/>
        </p:nvSpPr>
        <p:spPr>
          <a:xfrm>
            <a:off x="838080" y="1098720"/>
            <a:ext cx="10513800" cy="270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Реализация в  TRIK </a:t>
            </a:r>
            <a:r>
              <a:rPr lang="ru-RU" sz="26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Studio</a:t>
            </a:r>
            <a:br>
              <a:rPr dirty="0"/>
            </a:b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Объявите переменные: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trajectory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массив с траекторией, составленной по лабиринту;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i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</a:t>
            </a:r>
            <a:r>
              <a:rPr lang="ru-RU" sz="26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индекс элемента в массиве.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600" b="0" strike="noStrike" spc="-1" dirty="0">
              <a:latin typeface="Arial"/>
            </a:endParaRPr>
          </a:p>
        </p:txBody>
      </p:sp>
      <p:pic>
        <p:nvPicPr>
          <p:cNvPr id="200" name="Google Shape;136;p23"/>
          <p:cNvPicPr/>
          <p:nvPr/>
        </p:nvPicPr>
        <p:blipFill>
          <a:blip r:embed="rId2"/>
          <a:stretch/>
        </p:blipFill>
        <p:spPr>
          <a:xfrm>
            <a:off x="2250720" y="3817080"/>
            <a:ext cx="7688880" cy="215964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2688AB0D-E5EB-41C8-B9B1-6E31F6D751F2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5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864000" y="1656000"/>
            <a:ext cx="6217200" cy="376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  <a:ea typeface="Calibri"/>
              </a:rPr>
              <a:t>Добавьте на сцену блок «Цикл». </a:t>
            </a: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  <a:ea typeface="Calibri"/>
              </a:rPr>
              <a:t>Количество итераций равно количеству элементов в массиве </a:t>
            </a:r>
            <a:r>
              <a:rPr lang="ru-RU" sz="2600" b="1" strike="noStrike" spc="-1">
                <a:solidFill>
                  <a:srgbClr val="000000"/>
                </a:solidFill>
                <a:latin typeface="Calibri"/>
                <a:ea typeface="Calibri"/>
              </a:rPr>
              <a:t>trajectory</a:t>
            </a:r>
            <a:r>
              <a:rPr lang="ru-RU" sz="2600" b="0" strike="noStrike" spc="-1">
                <a:solidFill>
                  <a:srgbClr val="000000"/>
                </a:solidFill>
                <a:latin typeface="Calibri"/>
                <a:ea typeface="Calibri"/>
              </a:rPr>
              <a:t>, в данном случае, оно равно 18.</a:t>
            </a: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  <a:ea typeface="Calibri"/>
              </a:rPr>
              <a:t>Не помеченная исходящая связь от блока «Цикл» ведёт на конец программы, отмеченный блоком «Конец».</a:t>
            </a: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  <a:spcAft>
                <a:spcPts val="901"/>
              </a:spcAft>
            </a:pPr>
            <a:endParaRPr lang="ru-RU" sz="2600" b="0" strike="noStrike" spc="-1">
              <a:latin typeface="Arial"/>
            </a:endParaRPr>
          </a:p>
        </p:txBody>
      </p:sp>
      <p:pic>
        <p:nvPicPr>
          <p:cNvPr id="204" name="Google Shape;144;p24"/>
          <p:cNvPicPr/>
          <p:nvPr/>
        </p:nvPicPr>
        <p:blipFill>
          <a:blip r:embed="rId2"/>
          <a:stretch/>
        </p:blipFill>
        <p:spPr>
          <a:xfrm>
            <a:off x="7536160" y="1808280"/>
            <a:ext cx="3592800" cy="372708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E2218226-957E-43F0-A5CB-378866231B81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6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370446" y="995252"/>
            <a:ext cx="11305256" cy="243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Выполнение движений можно сделать через цепочку блоков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if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, но в данном случае более уместен блок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switch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. В свойствах блока</a:t>
            </a:r>
            <a:r>
              <a:rPr lang="ru-RU" sz="24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укажите элемент массива с номером.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  <a:spcAft>
                <a:spcPts val="901"/>
              </a:spcAft>
            </a:pPr>
            <a:endParaRPr lang="ru-RU" sz="2000" b="0" strike="noStrike" spc="-1" dirty="0"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406216" y="4051872"/>
            <a:ext cx="5833800" cy="22574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endParaRPr lang="ru-RU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09F228-0758-41E1-BA36-E3473BA12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65199"/>
            <a:ext cx="5976664" cy="4094713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9" name="Group 4">
            <a:extLst>
              <a:ext uri="{FF2B5EF4-FFF2-40B4-BE49-F238E27FC236}">
                <a16:creationId xmlns:a16="http://schemas.microsoft.com/office/drawing/2014/main" id="{0992EC2E-59FA-4B86-9F68-0CCFDA91F6D3}"/>
              </a:ext>
            </a:extLst>
          </p:cNvPr>
          <p:cNvGrpSpPr/>
          <p:nvPr/>
        </p:nvGrpSpPr>
        <p:grpSpPr>
          <a:xfrm>
            <a:off x="294997" y="4523792"/>
            <a:ext cx="5762160" cy="1536120"/>
            <a:chOff x="792000" y="4510440"/>
            <a:chExt cx="5762160" cy="1536120"/>
          </a:xfrm>
        </p:grpSpPr>
        <p:sp>
          <p:nvSpPr>
            <p:cNvPr id="10" name="CustomShape 5">
              <a:extLst>
                <a:ext uri="{FF2B5EF4-FFF2-40B4-BE49-F238E27FC236}">
                  <a16:creationId xmlns:a16="http://schemas.microsoft.com/office/drawing/2014/main" id="{5B4B3501-2DB0-4279-88B8-6F40DD2A324E}"/>
                </a:ext>
              </a:extLst>
            </p:cNvPr>
            <p:cNvSpPr/>
            <p:nvPr/>
          </p:nvSpPr>
          <p:spPr>
            <a:xfrm>
              <a:off x="792000" y="4510440"/>
              <a:ext cx="5762160" cy="1536120"/>
            </a:xfrm>
            <a:prstGeom prst="roundRect">
              <a:avLst>
                <a:gd name="adj" fmla="val 16667"/>
              </a:avLst>
            </a:prstGeom>
            <a:ln>
              <a:round/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1" name="CustomShape 6">
              <a:extLst>
                <a:ext uri="{FF2B5EF4-FFF2-40B4-BE49-F238E27FC236}">
                  <a16:creationId xmlns:a16="http://schemas.microsoft.com/office/drawing/2014/main" id="{CEBD297A-5403-435C-9B44-46EB693328BF}"/>
                </a:ext>
              </a:extLst>
            </p:cNvPr>
            <p:cNvSpPr/>
            <p:nvPr/>
          </p:nvSpPr>
          <p:spPr>
            <a:xfrm>
              <a:off x="900012" y="4754160"/>
              <a:ext cx="5614569" cy="112443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6560" tIns="106560" rIns="106560" bIns="1065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839"/>
                </a:spcAft>
              </a:pPr>
              <a:r>
                <a:rPr lang="ru-RU" sz="2000" spc="-1" dirty="0">
                  <a:solidFill>
                    <a:srgbClr val="000000"/>
                  </a:solidFill>
                  <a:latin typeface="Calibri"/>
                  <a:ea typeface="Montserrat"/>
                </a:rPr>
                <a:t>Можно обойтись и тремя ветками: 1 -«направо», 2 - «налево» и </a:t>
              </a:r>
              <a:r>
                <a:rPr lang="ru-RU" sz="2000" spc="-1" dirty="0" err="1">
                  <a:solidFill>
                    <a:srgbClr val="000000"/>
                  </a:solidFill>
                  <a:latin typeface="Calibri"/>
                  <a:ea typeface="Montserrat"/>
                </a:rPr>
                <a:t>default</a:t>
              </a:r>
              <a:r>
                <a:rPr lang="ru-RU" sz="2000" spc="-1" dirty="0">
                  <a:solidFill>
                    <a:srgbClr val="000000"/>
                  </a:solidFill>
                  <a:latin typeface="Calibri"/>
                  <a:ea typeface="Montserrat"/>
                </a:rPr>
                <a:t> - «вперед». Но лучше оставить ветку под «ничего не делать», если вдруг в массиве окажется что-то отличное от 1, 2 или 3.</a:t>
              </a:r>
              <a:endParaRPr lang="ru-RU" sz="2000" b="0" strike="noStrike" spc="-1" dirty="0">
                <a:latin typeface="Arial"/>
              </a:endParaRPr>
            </a:p>
          </p:txBody>
        </p:sp>
      </p:grp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29F9750-54FA-4100-A9C3-1B77D6AD4B97}"/>
              </a:ext>
            </a:extLst>
          </p:cNvPr>
          <p:cNvSpPr/>
          <p:nvPr/>
        </p:nvSpPr>
        <p:spPr>
          <a:xfrm>
            <a:off x="370446" y="2082013"/>
            <a:ext cx="5875617" cy="1763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400" spc="-1" dirty="0">
                <a:solidFill>
                  <a:srgbClr val="000000"/>
                </a:solidFill>
                <a:latin typeface="Calibri"/>
                <a:ea typeface="Montserrat"/>
              </a:rPr>
              <a:t>Добавьте 4 связи: на подпрограммы </a:t>
            </a:r>
            <a:r>
              <a:rPr lang="ru-RU" sz="2400" b="1" spc="-1" dirty="0">
                <a:solidFill>
                  <a:srgbClr val="000000"/>
                </a:solidFill>
                <a:latin typeface="Calibri"/>
                <a:ea typeface="Montserrat"/>
              </a:rPr>
              <a:t>вправо</a:t>
            </a:r>
            <a:r>
              <a:rPr lang="ru-RU" sz="2400" spc="-1" dirty="0">
                <a:solidFill>
                  <a:srgbClr val="000000"/>
                </a:solidFill>
                <a:latin typeface="Calibri"/>
                <a:ea typeface="Montserrat"/>
              </a:rPr>
              <a:t>, </a:t>
            </a:r>
            <a:r>
              <a:rPr lang="ru-RU" sz="2400" b="1" spc="-1" dirty="0">
                <a:solidFill>
                  <a:srgbClr val="000000"/>
                </a:solidFill>
                <a:latin typeface="Calibri"/>
                <a:ea typeface="Montserrat"/>
              </a:rPr>
              <a:t>влево</a:t>
            </a:r>
            <a:r>
              <a:rPr lang="ru-RU" sz="2400" spc="-1" dirty="0">
                <a:solidFill>
                  <a:srgbClr val="000000"/>
                </a:solidFill>
                <a:latin typeface="Calibri"/>
                <a:ea typeface="Montserrat"/>
              </a:rPr>
              <a:t>, </a:t>
            </a:r>
            <a:r>
              <a:rPr lang="ru-RU" sz="2400" b="1" spc="-1" dirty="0">
                <a:solidFill>
                  <a:srgbClr val="000000"/>
                </a:solidFill>
                <a:latin typeface="Calibri"/>
                <a:ea typeface="Montserrat"/>
              </a:rPr>
              <a:t>вперед</a:t>
            </a:r>
            <a:r>
              <a:rPr lang="ru-RU" sz="2400" spc="-1" dirty="0">
                <a:solidFill>
                  <a:srgbClr val="000000"/>
                </a:solidFill>
                <a:latin typeface="Calibri"/>
                <a:ea typeface="Montserrat"/>
              </a:rPr>
              <a:t> и </a:t>
            </a:r>
            <a:r>
              <a:rPr lang="ru-RU" sz="2400" b="1" spc="-1" dirty="0">
                <a:solidFill>
                  <a:srgbClr val="000000"/>
                </a:solidFill>
                <a:latin typeface="Calibri"/>
                <a:ea typeface="Montserrat"/>
              </a:rPr>
              <a:t>одну пустую</a:t>
            </a:r>
            <a:r>
              <a:rPr lang="ru-RU" sz="2400" spc="-1" dirty="0">
                <a:solidFill>
                  <a:srgbClr val="000000"/>
                </a:solidFill>
                <a:latin typeface="Calibri"/>
                <a:ea typeface="Montserrat"/>
              </a:rPr>
              <a:t>. Пронумеруйте ветки в соответствии с описанием задачи.</a:t>
            </a:r>
            <a:endParaRPr lang="ru-RU" sz="2400" spc="-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9203B2D8-B9F7-4C3A-8924-BB6B658CD44A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7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12" name="CustomShape 3"/>
          <p:cNvSpPr/>
          <p:nvPr/>
        </p:nvSpPr>
        <p:spPr>
          <a:xfrm>
            <a:off x="838080" y="1270440"/>
            <a:ext cx="10513800" cy="156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После выполнения элементарного действия необходимо увеличить индекс элемента в массиве и замкнуть цикл.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Блок таймер необязателен, т.к. действия у нас пошаговые в цикле.</a:t>
            </a:r>
            <a:endParaRPr lang="ru-RU" sz="2600" b="0" strike="noStrike" spc="-1" dirty="0">
              <a:latin typeface="Arial"/>
            </a:endParaRPr>
          </a:p>
        </p:txBody>
      </p:sp>
      <p:pic>
        <p:nvPicPr>
          <p:cNvPr id="213" name="Google Shape;161;p26"/>
          <p:cNvPicPr/>
          <p:nvPr/>
        </p:nvPicPr>
        <p:blipFill>
          <a:blip r:embed="rId2"/>
          <a:stretch/>
        </p:blipFill>
        <p:spPr>
          <a:xfrm>
            <a:off x="4240080" y="2834280"/>
            <a:ext cx="4520216" cy="2970984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FC39F3B-77D2-4C44-8D4B-8B0CDAA384D8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8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 dirty="0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 dirty="0">
              <a:latin typeface="Arial"/>
            </a:endParaRPr>
          </a:p>
          <a:p>
            <a:pPr>
              <a:lnSpc>
                <a:spcPct val="90000"/>
              </a:lnSpc>
            </a:pPr>
            <a:endParaRPr lang="ru-RU" sz="3600" b="0" strike="noStrike" spc="-1" dirty="0">
              <a:latin typeface="Arial"/>
            </a:endParaRPr>
          </a:p>
        </p:txBody>
      </p:sp>
      <p:sp>
        <p:nvSpPr>
          <p:cNvPr id="216" name="CustomShape 3"/>
          <p:cNvSpPr/>
          <p:nvPr/>
        </p:nvSpPr>
        <p:spPr>
          <a:xfrm>
            <a:off x="838080" y="946592"/>
            <a:ext cx="1051380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Общий вид алгоритма: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2AA579-58B9-4EF3-A544-A21B47384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85" y="1491057"/>
            <a:ext cx="10756415" cy="486546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B0C89B08-9F8F-4EC0-BC6D-3A9B65339C7A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9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838080" y="1059480"/>
            <a:ext cx="10513800" cy="91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Задача 2</a:t>
            </a: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: Пройдите лабиринт по правилу правой руки, записывая траекторию в массив. Выведите массив на экран робота в 2 столбца.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221" name="Google Shape;177;p28"/>
          <p:cNvPicPr/>
          <p:nvPr/>
        </p:nvPicPr>
        <p:blipFill>
          <a:blip r:embed="rId2"/>
          <a:stretch/>
        </p:blipFill>
        <p:spPr>
          <a:xfrm>
            <a:off x="3558240" y="2048760"/>
            <a:ext cx="5073480" cy="398304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14410</TotalTime>
  <Words>598</Words>
  <Application>Microsoft Office PowerPoint</Application>
  <PresentationFormat>Широкоэкранный</PresentationFormat>
  <Paragraphs>90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Symbol</vt:lpstr>
      <vt:lpstr>Verdana</vt:lpstr>
      <vt:lpstr>Wingdings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Компьютерное зрение</dc:title>
  <dc:creator>Анастасия Мерецкая</dc:creator>
  <cp:lastModifiedBy>Илья</cp:lastModifiedBy>
  <cp:revision>85</cp:revision>
  <dcterms:created xsi:type="dcterms:W3CDTF">2019-09-12T18:22:40Z</dcterms:created>
  <dcterms:modified xsi:type="dcterms:W3CDTF">2020-03-17T10:33:55Z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